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555" r:id="rId3"/>
    <p:sldId id="553" r:id="rId4"/>
    <p:sldId id="536" r:id="rId5"/>
    <p:sldId id="550" r:id="rId6"/>
    <p:sldId id="554" r:id="rId7"/>
    <p:sldId id="552" r:id="rId8"/>
    <p:sldId id="270" r:id="rId9"/>
  </p:sldIdLst>
  <p:sldSz cx="14630400" cy="8229600"/>
  <p:notesSz cx="6858000" cy="9144000"/>
  <p:defaultTextStyle>
    <a:defPPr>
      <a:defRPr lang="en-US"/>
    </a:defPPr>
    <a:lvl1pPr marL="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66B"/>
    <a:srgbClr val="C10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F5497-0BC2-42DA-8BE1-5D6F8F3F595D}" v="201" dt="2025-11-22T03:00:49.5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80"/>
  </p:normalViewPr>
  <p:slideViewPr>
    <p:cSldViewPr snapToGrid="0" snapToObjects="1">
      <p:cViewPr varScale="1">
        <p:scale>
          <a:sx n="93" d="100"/>
          <a:sy n="93" d="100"/>
        </p:scale>
        <p:origin x="558" y="138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kar, Suryadipto" userId="S::ssarka62@stjude.org::6ff565a4-0035-4397-8acc-2e32ff2e2a0e" providerId="AD" clId="Web-{F8FB3482-838F-40BA-934D-37B4F2D50E0F}"/>
    <pc:docChg chg="mod modMainMaster">
      <pc:chgData name="Sarkar, Suryadipto" userId="S::ssarka62@stjude.org::6ff565a4-0035-4397-8acc-2e32ff2e2a0e" providerId="AD" clId="Web-{F8FB3482-838F-40BA-934D-37B4F2D50E0F}" dt="2025-10-28T17:01:54.424" v="1" actId="33475"/>
      <pc:docMkLst>
        <pc:docMk/>
      </pc:docMkLst>
      <pc:sldMasterChg chg="addSp">
        <pc:chgData name="Sarkar, Suryadipto" userId="S::ssarka62@stjude.org::6ff565a4-0035-4397-8acc-2e32ff2e2a0e" providerId="AD" clId="Web-{F8FB3482-838F-40BA-934D-37B4F2D50E0F}" dt="2025-10-28T17:01:54.424" v="0" actId="33475"/>
        <pc:sldMasterMkLst>
          <pc:docMk/>
          <pc:sldMasterMk cId="2015535711" sldId="2147483648"/>
        </pc:sldMasterMkLst>
        <pc:spChg chg="add">
          <ac:chgData name="Sarkar, Suryadipto" userId="S::ssarka62@stjude.org::6ff565a4-0035-4397-8acc-2e32ff2e2a0e" providerId="AD" clId="Web-{F8FB3482-838F-40BA-934D-37B4F2D50E0F}" dt="2025-10-28T17:01:54.424" v="0" actId="33475"/>
          <ac:spMkLst>
            <pc:docMk/>
            <pc:sldMasterMk cId="2015535711" sldId="2147483648"/>
            <ac:spMk id="3" creationId="{C00CD7CE-577C-F148-32B8-908316825F7B}"/>
          </ac:spMkLst>
        </pc:spChg>
      </pc:sldMasterChg>
    </pc:docChg>
  </pc:docChgLst>
  <pc:docChgLst>
    <pc:chgData name="Sarkar, Suryadipto" userId="6ff565a4-0035-4397-8acc-2e32ff2e2a0e" providerId="ADAL" clId="{CEE6EA04-FA06-4F89-8EA3-9476472AC54C}"/>
    <pc:docChg chg="custSel addSld modSld">
      <pc:chgData name="Sarkar, Suryadipto" userId="6ff565a4-0035-4397-8acc-2e32ff2e2a0e" providerId="ADAL" clId="{CEE6EA04-FA06-4F89-8EA3-9476472AC54C}" dt="2025-11-22T03:02:02.388" v="333" actId="478"/>
      <pc:docMkLst>
        <pc:docMk/>
      </pc:docMkLst>
      <pc:sldChg chg="addSp modSp mod modAnim">
        <pc:chgData name="Sarkar, Suryadipto" userId="6ff565a4-0035-4397-8acc-2e32ff2e2a0e" providerId="ADAL" clId="{CEE6EA04-FA06-4F89-8EA3-9476472AC54C}" dt="2025-11-22T02:59:14.477" v="295" actId="14100"/>
        <pc:sldMkLst>
          <pc:docMk/>
          <pc:sldMk cId="605331306" sldId="256"/>
        </pc:sldMkLst>
        <pc:spChg chg="mod">
          <ac:chgData name="Sarkar, Suryadipto" userId="6ff565a4-0035-4397-8acc-2e32ff2e2a0e" providerId="ADAL" clId="{CEE6EA04-FA06-4F89-8EA3-9476472AC54C}" dt="2025-11-22T02:54:02.964" v="101" actId="20577"/>
          <ac:spMkLst>
            <pc:docMk/>
            <pc:sldMk cId="605331306" sldId="256"/>
            <ac:spMk id="2" creationId="{00000000-0000-0000-0000-000000000000}"/>
          </ac:spMkLst>
        </pc:spChg>
        <pc:spChg chg="mod">
          <ac:chgData name="Sarkar, Suryadipto" userId="6ff565a4-0035-4397-8acc-2e32ff2e2a0e" providerId="ADAL" clId="{CEE6EA04-FA06-4F89-8EA3-9476472AC54C}" dt="2025-11-22T02:53:39.187" v="59" actId="20577"/>
          <ac:spMkLst>
            <pc:docMk/>
            <pc:sldMk cId="605331306" sldId="256"/>
            <ac:spMk id="3" creationId="{D9413482-BFB7-55E3-FE99-F1CA828C20F0}"/>
          </ac:spMkLst>
        </pc:spChg>
        <pc:spChg chg="mod">
          <ac:chgData name="Sarkar, Suryadipto" userId="6ff565a4-0035-4397-8acc-2e32ff2e2a0e" providerId="ADAL" clId="{CEE6EA04-FA06-4F89-8EA3-9476472AC54C}" dt="2025-11-22T02:59:14.477" v="295" actId="14100"/>
          <ac:spMkLst>
            <pc:docMk/>
            <pc:sldMk cId="605331306" sldId="256"/>
            <ac:spMk id="4" creationId="{D4B672CD-54D1-67BA-20CA-4799EFDA4154}"/>
          </ac:spMkLst>
        </pc:spChg>
        <pc:spChg chg="mod">
          <ac:chgData name="Sarkar, Suryadipto" userId="6ff565a4-0035-4397-8acc-2e32ff2e2a0e" providerId="ADAL" clId="{CEE6EA04-FA06-4F89-8EA3-9476472AC54C}" dt="2025-11-22T02:58:50.850" v="293" actId="14100"/>
          <ac:spMkLst>
            <pc:docMk/>
            <pc:sldMk cId="605331306" sldId="256"/>
            <ac:spMk id="5" creationId="{4C8ABD63-B29A-254F-A30E-569E164366C3}"/>
          </ac:spMkLst>
        </pc:spChg>
        <pc:spChg chg="add mod">
          <ac:chgData name="Sarkar, Suryadipto" userId="6ff565a4-0035-4397-8acc-2e32ff2e2a0e" providerId="ADAL" clId="{CEE6EA04-FA06-4F89-8EA3-9476472AC54C}" dt="2025-11-22T02:56:57.010" v="179" actId="14100"/>
          <ac:spMkLst>
            <pc:docMk/>
            <pc:sldMk cId="605331306" sldId="256"/>
            <ac:spMk id="6" creationId="{C668EB17-814E-2594-8E57-B7B1E6B3BA36}"/>
          </ac:spMkLst>
        </pc:spChg>
      </pc:sldChg>
      <pc:sldChg chg="addSp modSp new mod">
        <pc:chgData name="Sarkar, Suryadipto" userId="6ff565a4-0035-4397-8acc-2e32ff2e2a0e" providerId="ADAL" clId="{CEE6EA04-FA06-4F89-8EA3-9476472AC54C}" dt="2025-11-22T03:01:05.765" v="330" actId="1076"/>
        <pc:sldMkLst>
          <pc:docMk/>
          <pc:sldMk cId="160679551" sldId="271"/>
        </pc:sldMkLst>
        <pc:spChg chg="add mod">
          <ac:chgData name="Sarkar, Suryadipto" userId="6ff565a4-0035-4397-8acc-2e32ff2e2a0e" providerId="ADAL" clId="{CEE6EA04-FA06-4F89-8EA3-9476472AC54C}" dt="2025-11-22T03:00:06.782" v="326" actId="1076"/>
          <ac:spMkLst>
            <pc:docMk/>
            <pc:sldMk cId="160679551" sldId="271"/>
            <ac:spMk id="2" creationId="{219FF61D-A924-8FF8-A032-899026A1F78E}"/>
          </ac:spMkLst>
        </pc:spChg>
        <pc:picChg chg="add mod">
          <ac:chgData name="Sarkar, Suryadipto" userId="6ff565a4-0035-4397-8acc-2e32ff2e2a0e" providerId="ADAL" clId="{CEE6EA04-FA06-4F89-8EA3-9476472AC54C}" dt="2025-11-22T03:00:33.972" v="328" actId="1076"/>
          <ac:picMkLst>
            <pc:docMk/>
            <pc:sldMk cId="160679551" sldId="271"/>
            <ac:picMk id="3" creationId="{1E285752-9A9A-FEE4-6191-EB4D0CFFA01A}"/>
          </ac:picMkLst>
        </pc:picChg>
        <pc:picChg chg="add mod">
          <ac:chgData name="Sarkar, Suryadipto" userId="6ff565a4-0035-4397-8acc-2e32ff2e2a0e" providerId="ADAL" clId="{CEE6EA04-FA06-4F89-8EA3-9476472AC54C}" dt="2025-11-22T03:01:05.765" v="330" actId="1076"/>
          <ac:picMkLst>
            <pc:docMk/>
            <pc:sldMk cId="160679551" sldId="271"/>
            <ac:picMk id="4" creationId="{E05A3FCF-AAAF-01E2-4E0A-75061E2E77FC}"/>
          </ac:picMkLst>
        </pc:picChg>
      </pc:sldChg>
      <pc:sldChg chg="delSp add mod">
        <pc:chgData name="Sarkar, Suryadipto" userId="6ff565a4-0035-4397-8acc-2e32ff2e2a0e" providerId="ADAL" clId="{CEE6EA04-FA06-4F89-8EA3-9476472AC54C}" dt="2025-11-22T03:02:02.388" v="333" actId="478"/>
        <pc:sldMkLst>
          <pc:docMk/>
          <pc:sldMk cId="4261885176" sldId="272"/>
        </pc:sldMkLst>
        <pc:picChg chg="del">
          <ac:chgData name="Sarkar, Suryadipto" userId="6ff565a4-0035-4397-8acc-2e32ff2e2a0e" providerId="ADAL" clId="{CEE6EA04-FA06-4F89-8EA3-9476472AC54C}" dt="2025-11-22T03:01:59.896" v="332" actId="478"/>
          <ac:picMkLst>
            <pc:docMk/>
            <pc:sldMk cId="4261885176" sldId="272"/>
            <ac:picMk id="3" creationId="{A2131E02-3475-BF5E-0C9A-B9A27DDC99BA}"/>
          </ac:picMkLst>
        </pc:picChg>
        <pc:picChg chg="del">
          <ac:chgData name="Sarkar, Suryadipto" userId="6ff565a4-0035-4397-8acc-2e32ff2e2a0e" providerId="ADAL" clId="{CEE6EA04-FA06-4F89-8EA3-9476472AC54C}" dt="2025-11-22T03:02:02.388" v="333" actId="478"/>
          <ac:picMkLst>
            <pc:docMk/>
            <pc:sldMk cId="4261885176" sldId="272"/>
            <ac:picMk id="4" creationId="{BFC49A93-258C-6DA1-DA63-03D9327EEA6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8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CD7CE-577C-F148-32B8-908316825F7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8013700"/>
            <a:ext cx="12207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St. Jude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1553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65311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653110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65311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65311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653110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653110" rtl="0" eaLnBrk="1" latinLnBrk="0" hangingPunct="1">
        <a:spcBef>
          <a:spcPct val="20000"/>
        </a:spcBef>
        <a:buFont typeface="Arial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7-020-00715-8" TargetMode="External"/><Relationship Id="rId2" Type="http://schemas.openxmlformats.org/officeDocument/2006/relationships/hyperlink" Target="https://www.cancerimagingarchive.net/collection/ct-org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categorization protocol</a:t>
            </a:r>
            <a:endParaRPr lang="en-US" sz="4400" b="1" i="1" dirty="0">
              <a:solidFill>
                <a:srgbClr val="C10F3A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13482-BFB7-55E3-FE99-F1CA828C20F0}"/>
              </a:ext>
            </a:extLst>
          </p:cNvPr>
          <p:cNvSpPr txBox="1"/>
          <p:nvPr/>
        </p:nvSpPr>
        <p:spPr>
          <a:xfrm>
            <a:off x="3645568" y="769441"/>
            <a:ext cx="1064400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rgbClr val="C10F3A"/>
                </a:solidFill>
                <a:latin typeface="Arial"/>
                <a:cs typeface="Arial"/>
              </a:rPr>
              <a:t>Aims</a:t>
            </a:r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 </a:t>
            </a:r>
          </a:p>
        </p:txBody>
      </p:sp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812F99CD-9BF3-84D1-8F77-14EC3ADAF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755" y="1393954"/>
            <a:ext cx="5356889" cy="638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31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E5D22-1169-8B20-447D-60858EDBB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D83E63-4EE7-DE3E-0374-6CAF3364AEBB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categorization protocol</a:t>
            </a:r>
            <a:endParaRPr lang="en-US" sz="4400" b="1" i="1" dirty="0">
              <a:solidFill>
                <a:srgbClr val="C10F3A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505D63-F424-A633-F956-7FDAE9C7F741}"/>
              </a:ext>
            </a:extLst>
          </p:cNvPr>
          <p:cNvSpPr txBox="1"/>
          <p:nvPr/>
        </p:nvSpPr>
        <p:spPr>
          <a:xfrm>
            <a:off x="3645568" y="769441"/>
            <a:ext cx="1064400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rgbClr val="C10F3A"/>
                </a:solidFill>
                <a:latin typeface="Arial"/>
                <a:cs typeface="Arial"/>
              </a:rPr>
              <a:t>Brief overview of analysis framework</a:t>
            </a:r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 </a:t>
            </a:r>
          </a:p>
        </p:txBody>
      </p:sp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E7083363-6015-2843-A950-01953C61B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99" y="1432930"/>
            <a:ext cx="5257801" cy="627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30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CEF63-76E9-D8AF-E927-5B1BFB96C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8E770D-F3E0-4EBC-165F-C6DFA88714D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Error categorization protocol – 4 aims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6B5AE-CF82-E215-5F8B-5A1BE2A54BB9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Aims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22B8ED2-0E96-3959-F079-F6F5A8E17CEB}"/>
              </a:ext>
            </a:extLst>
          </p:cNvPr>
          <p:cNvSpPr txBox="1">
            <a:spLocks/>
          </p:cNvSpPr>
          <p:nvPr/>
        </p:nvSpPr>
        <p:spPr>
          <a:xfrm>
            <a:off x="86125" y="1538882"/>
            <a:ext cx="7835250" cy="1533091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622" algn="l"/>
            <a:r>
              <a:rPr lang="en-US" sz="3000" b="1" dirty="0">
                <a:solidFill>
                  <a:srgbClr val="6366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lang="en-US" sz="3000" dirty="0">
                <a:solidFill>
                  <a:srgbClr val="6366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30622" algn="l"/>
            <a:r>
              <a:rPr lang="en-US" sz="2800" dirty="0"/>
              <a:t>Several benchmarking studies exist, which categorize organs based on difficulty of segmentation by AI-based models.</a:t>
            </a:r>
            <a:endParaRPr lang="en-US" sz="2600" dirty="0">
              <a:solidFill>
                <a:srgbClr val="6366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group of medical labels&#10;&#10;AI-generated content may be incorrect.">
            <a:extLst>
              <a:ext uri="{FF2B5EF4-FFF2-40B4-BE49-F238E27FC236}">
                <a16:creationId xmlns:a16="http://schemas.microsoft.com/office/drawing/2014/main" id="{E97D3D20-F4FF-F5E4-F5CF-22FE798BB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5" y="4007236"/>
            <a:ext cx="6376321" cy="332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94020-9D70-C486-45A9-02BAA9423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B7BFA-32B8-E907-BB15-112AA92B7244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29B77C-0986-C41F-96B8-D97551925A73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Ground truth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CE4EB7A-8C48-00D2-2D95-BC27C56F0022}"/>
              </a:ext>
            </a:extLst>
          </p:cNvPr>
          <p:cNvSpPr txBox="1">
            <a:spLocks/>
          </p:cNvSpPr>
          <p:nvPr/>
        </p:nvSpPr>
        <p:spPr>
          <a:xfrm>
            <a:off x="108284" y="1398406"/>
            <a:ext cx="14413832" cy="7694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622" algn="l"/>
            <a:r>
              <a:rPr lang="en-US" sz="35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 truth &amp; predicted segmentations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D4633-2407-EDD4-A962-4FFF55E55995}"/>
              </a:ext>
            </a:extLst>
          </p:cNvPr>
          <p:cNvSpPr txBox="1"/>
          <p:nvPr/>
        </p:nvSpPr>
        <p:spPr>
          <a:xfrm>
            <a:off x="194928" y="2396702"/>
            <a:ext cx="139493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Dataset</a:t>
            </a:r>
            <a:r>
              <a:rPr lang="en-US" dirty="0"/>
              <a:t>: CT-ORG (available via TCIA)  [</a:t>
            </a:r>
            <a:r>
              <a:rPr lang="en-US" dirty="0">
                <a:hlinkClick r:id="rId2"/>
              </a:rPr>
              <a:t>dataset link</a:t>
            </a:r>
            <a:r>
              <a:rPr lang="en-US" dirty="0"/>
              <a:t>; </a:t>
            </a:r>
            <a:r>
              <a:rPr lang="en-US" dirty="0">
                <a:hlinkClick r:id="rId3"/>
              </a:rPr>
              <a:t>DOI</a:t>
            </a:r>
            <a:r>
              <a:rPr lang="en-US" dirty="0"/>
              <a:t>]</a:t>
            </a:r>
          </a:p>
          <a:p>
            <a:pPr marL="1763420" lvl="2" indent="-457200">
              <a:buFont typeface="Arial" panose="020B0604020202020204" pitchFamily="34" charset="0"/>
              <a:buChar char="•"/>
            </a:pPr>
            <a:r>
              <a:rPr lang="en-US" dirty="0"/>
              <a:t>140 CT scans</a:t>
            </a:r>
          </a:p>
          <a:p>
            <a:pPr marL="1763420" lvl="2" indent="-457200">
              <a:buFont typeface="Arial" panose="020B0604020202020204" pitchFamily="34" charset="0"/>
              <a:buChar char="•"/>
            </a:pPr>
            <a:r>
              <a:rPr lang="en-US" dirty="0"/>
              <a:t>Each scan contains 3D segmentation masks</a:t>
            </a:r>
          </a:p>
          <a:p>
            <a:pPr marL="1763420" lvl="2" indent="-457200">
              <a:buFont typeface="Arial" panose="020B0604020202020204" pitchFamily="34" charset="0"/>
              <a:buChar char="•"/>
            </a:pPr>
            <a:r>
              <a:rPr lang="en-US" dirty="0"/>
              <a:t>Liver, lungs, bones, kidneys and bladder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272FEAA9-4040-787F-20F3-6E59249DD67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8152" y="3375059"/>
            <a:ext cx="1664415" cy="66782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844594-BCFE-131E-2CD5-BCB9C2130EB9}"/>
              </a:ext>
            </a:extLst>
          </p:cNvPr>
          <p:cNvSpPr txBox="1"/>
          <p:nvPr/>
        </p:nvSpPr>
        <p:spPr>
          <a:xfrm>
            <a:off x="950359" y="4696401"/>
            <a:ext cx="139493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Predict:</a:t>
            </a:r>
            <a:r>
              <a:rPr lang="en-US" dirty="0"/>
              <a:t> Liver segmentations only, using the trained </a:t>
            </a:r>
            <a:r>
              <a:rPr lang="en-US" dirty="0" err="1"/>
              <a:t>TotalSegmentator</a:t>
            </a:r>
            <a:r>
              <a:rPr lang="en-US" dirty="0"/>
              <a:t> model.</a:t>
            </a:r>
          </a:p>
        </p:txBody>
      </p:sp>
    </p:spTree>
    <p:extLst>
      <p:ext uri="{BB962C8B-B14F-4D97-AF65-F5344CB8AC3E}">
        <p14:creationId xmlns:p14="http://schemas.microsoft.com/office/powerpoint/2010/main" val="319377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EF1F2-0E77-C535-7890-672415CDA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113B87-6E74-6789-9D65-50D7161E6DFE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C9945-425A-A165-D19E-1734A28E2241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Error type quantification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834E1D8-2672-85CA-FC51-95ECE95C1434}"/>
              </a:ext>
            </a:extLst>
          </p:cNvPr>
          <p:cNvSpPr txBox="1">
            <a:spLocks/>
          </p:cNvSpPr>
          <p:nvPr/>
        </p:nvSpPr>
        <p:spPr>
          <a:xfrm>
            <a:off x="132347" y="1571363"/>
            <a:ext cx="14317579" cy="7694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622"/>
            <a:r>
              <a:rPr lang="en-US" sz="35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500" strike="sngStrike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Categorize</a:t>
            </a:r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Quantify </a:t>
            </a:r>
            <a:r>
              <a:rPr lang="en-US" sz="3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types </a:t>
            </a:r>
            <a:r>
              <a:rPr lang="en-US" sz="3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3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under / over-segmentation</a:t>
            </a:r>
          </a:p>
        </p:txBody>
      </p:sp>
      <p:pic>
        <p:nvPicPr>
          <p:cNvPr id="11" name="Picture 10" descr="A diagram of a diagram of a person's foot&#10;&#10;AI-generated content may be incorrect.">
            <a:extLst>
              <a:ext uri="{FF2B5EF4-FFF2-40B4-BE49-F238E27FC236}">
                <a16:creationId xmlns:a16="http://schemas.microsoft.com/office/drawing/2014/main" id="{2468033B-9228-2050-9264-F5DA37CC5E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842" t="12017" r="46554" b="33890"/>
          <a:stretch>
            <a:fillRect/>
          </a:stretch>
        </p:blipFill>
        <p:spPr>
          <a:xfrm>
            <a:off x="2869653" y="2631267"/>
            <a:ext cx="1143000" cy="1748499"/>
          </a:xfrm>
          <a:prstGeom prst="rect">
            <a:avLst/>
          </a:prstGeom>
        </p:spPr>
      </p:pic>
      <p:pic>
        <p:nvPicPr>
          <p:cNvPr id="4" name="Picture 3" descr="A diagram of a diagram of a person's foot&#10;&#10;AI-generated content may be incorrect.">
            <a:extLst>
              <a:ext uri="{FF2B5EF4-FFF2-40B4-BE49-F238E27FC236}">
                <a16:creationId xmlns:a16="http://schemas.microsoft.com/office/drawing/2014/main" id="{FACED384-F8B3-0B65-2F63-DA30CEDFFF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489" r="43365"/>
          <a:stretch>
            <a:fillRect/>
          </a:stretch>
        </p:blipFill>
        <p:spPr>
          <a:xfrm>
            <a:off x="6707727" y="2478143"/>
            <a:ext cx="7189612" cy="1636657"/>
          </a:xfrm>
          <a:prstGeom prst="rect">
            <a:avLst/>
          </a:prstGeom>
        </p:spPr>
      </p:pic>
      <p:pic>
        <p:nvPicPr>
          <p:cNvPr id="5" name="Picture 4" descr="A diagram of a diagram of a person's foot&#10;&#10;AI-generated content may be incorrect.">
            <a:extLst>
              <a:ext uri="{FF2B5EF4-FFF2-40B4-BE49-F238E27FC236}">
                <a16:creationId xmlns:a16="http://schemas.microsoft.com/office/drawing/2014/main" id="{DFF6891E-A4B0-A20B-538C-EF86C30BD5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017" r="69068" b="33890"/>
          <a:stretch>
            <a:fillRect/>
          </a:stretch>
        </p:blipFill>
        <p:spPr>
          <a:xfrm>
            <a:off x="132347" y="2631268"/>
            <a:ext cx="2598821" cy="1748499"/>
          </a:xfrm>
          <a:prstGeom prst="rect">
            <a:avLst/>
          </a:prstGeom>
        </p:spPr>
      </p:pic>
      <p:pic>
        <p:nvPicPr>
          <p:cNvPr id="7" name="Picture 6" descr="A diagram of a diagram of a person's foot&#10;&#10;AI-generated content may be incorrect.">
            <a:extLst>
              <a:ext uri="{FF2B5EF4-FFF2-40B4-BE49-F238E27FC236}">
                <a16:creationId xmlns:a16="http://schemas.microsoft.com/office/drawing/2014/main" id="{4D78C03D-553F-C927-3D43-3B1B0C3472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253" t="12017" b="33890"/>
          <a:stretch>
            <a:fillRect/>
          </a:stretch>
        </p:blipFill>
        <p:spPr>
          <a:xfrm>
            <a:off x="4151138" y="2631268"/>
            <a:ext cx="2331265" cy="1748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30FC20-0C6A-DA84-822B-1001DDC5CE7D}"/>
                  </a:ext>
                </a:extLst>
              </p:cNvPr>
              <p:cNvSpPr txBox="1"/>
              <p:nvPr/>
            </p:nvSpPr>
            <p:spPr>
              <a:xfrm>
                <a:off x="335954" y="4523874"/>
                <a:ext cx="13958492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Conceptually: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n-US" dirty="0"/>
                  <a:t> “over-segmentation”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n-US" dirty="0"/>
                  <a:t> “under-segmentation”</a:t>
                </a:r>
              </a:p>
              <a:p>
                <a:pPr lvl="2"/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But, we will not make the categorization – we will retain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scores.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30FC20-0C6A-DA84-822B-1001DDC5C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54" y="4523874"/>
                <a:ext cx="13958492" cy="2092881"/>
              </a:xfrm>
              <a:prstGeom prst="rect">
                <a:avLst/>
              </a:prstGeom>
              <a:blipFill>
                <a:blip r:embed="rId3"/>
                <a:stretch>
                  <a:fillRect l="-655" t="-2332" b="-6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36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F1DB9-E562-FCC1-F94B-9DFF63160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C08466-2746-B80E-DCF5-84EB7FC2BFD6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1F82B-620F-584A-2108-98F2899B789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Correlate features to scores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10C0E49-18E4-4E8A-13B9-87826E737E35}"/>
              </a:ext>
            </a:extLst>
          </p:cNvPr>
          <p:cNvSpPr txBox="1">
            <a:spLocks/>
          </p:cNvSpPr>
          <p:nvPr/>
        </p:nvSpPr>
        <p:spPr>
          <a:xfrm>
            <a:off x="132347" y="1571363"/>
            <a:ext cx="14317579" cy="7694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622" algn="l"/>
            <a:r>
              <a:rPr lang="en-US" sz="35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Correlate features to 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54D03C-309D-20CF-16EF-34FC30B2803C}"/>
                  </a:ext>
                </a:extLst>
              </p:cNvPr>
              <p:cNvSpPr txBox="1"/>
              <p:nvPr/>
            </p:nvSpPr>
            <p:spPr>
              <a:xfrm>
                <a:off x="5179129" y="2477160"/>
                <a:ext cx="9270797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Perform simple linear regression (or other correlation – Pearson, Spearman et cetera) b/w: </a:t>
                </a:r>
                <a:r>
                  <a:rPr lang="en-US" b="1" u="sng" dirty="0">
                    <a:ea typeface="Cambria Math" panose="02040503050406030204" pitchFamily="18" charset="0"/>
                  </a:rPr>
                  <a:t>Each shape</a:t>
                </a:r>
                <a:r>
                  <a:rPr lang="en-US" dirty="0">
                    <a:ea typeface="Cambria Math" panose="02040503050406030204" pitchFamily="18" charset="0"/>
                  </a:rPr>
                  <a:t> feature and </a:t>
                </a:r>
                <a14:m>
                  <m:oMath xmlns:m="http://schemas.openxmlformats.org/officeDocument/2006/math">
                    <m:r>
                      <a:rPr lang="en-US" b="1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b="1" dirty="0"/>
                  <a:t>Correlation coefficient</a:t>
                </a:r>
                <a:r>
                  <a:rPr lang="en-US" dirty="0"/>
                  <a:t>: Tells us how over/ under-segmentation takes places with increasing/ decreasing feature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54D03C-309D-20CF-16EF-34FC30B28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129" y="2477160"/>
                <a:ext cx="9270797" cy="2092881"/>
              </a:xfrm>
              <a:prstGeom prst="rect">
                <a:avLst/>
              </a:prstGeom>
              <a:blipFill>
                <a:blip r:embed="rId2"/>
                <a:stretch>
                  <a:fillRect l="-1053" t="-2326" r="-132" b="-6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diagram of x-ray images&#10;&#10;AI-generated content may be incorrect.">
            <a:extLst>
              <a:ext uri="{FF2B5EF4-FFF2-40B4-BE49-F238E27FC236}">
                <a16:creationId xmlns:a16="http://schemas.microsoft.com/office/drawing/2014/main" id="{4811693B-F21C-755D-F740-87D698CC5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47" y="2510927"/>
            <a:ext cx="4910007" cy="4949232"/>
          </a:xfrm>
          <a:prstGeom prst="rect">
            <a:avLst/>
          </a:prstGeom>
        </p:spPr>
      </p:pic>
      <p:pic>
        <p:nvPicPr>
          <p:cNvPr id="14" name="Picture 13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7E638837-F0CE-E9A2-914C-EE23848F6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58" y="4706398"/>
            <a:ext cx="7688179" cy="317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5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88D60-7A50-6043-7B9C-CC1CB9B29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94359A-0788-8CB2-D7FD-CDEA82B9A715}"/>
              </a:ext>
            </a:extLst>
          </p:cNvPr>
          <p:cNvSpPr txBox="1"/>
          <p:nvPr/>
        </p:nvSpPr>
        <p:spPr>
          <a:xfrm>
            <a:off x="3538653" y="0"/>
            <a:ext cx="10755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10F3A"/>
                </a:solidFill>
                <a:latin typeface="Arial"/>
                <a:cs typeface="Arial"/>
              </a:rPr>
              <a:t>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729FD-9611-7CEF-26B4-163FEA5F290D}"/>
              </a:ext>
            </a:extLst>
          </p:cNvPr>
          <p:cNvSpPr txBox="1"/>
          <p:nvPr/>
        </p:nvSpPr>
        <p:spPr>
          <a:xfrm>
            <a:off x="3645568" y="769441"/>
            <a:ext cx="1064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10F3A"/>
                </a:solidFill>
                <a:latin typeface="Arial"/>
                <a:cs typeface="Arial"/>
              </a:rPr>
              <a:t>Error localization (work in progress)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87731FC0-9C10-ED3D-1C5E-E32E77A13C15}"/>
              </a:ext>
            </a:extLst>
          </p:cNvPr>
          <p:cNvSpPr txBox="1">
            <a:spLocks/>
          </p:cNvSpPr>
          <p:nvPr/>
        </p:nvSpPr>
        <p:spPr>
          <a:xfrm>
            <a:off x="0" y="1571363"/>
            <a:ext cx="14630400" cy="513708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622" algn="l"/>
            <a:r>
              <a:rPr lang="en-US" sz="2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4: Next, I want to ask two questions:</a:t>
            </a:r>
          </a:p>
          <a:p>
            <a:pPr marL="930722" lvl="1" indent="-342900" algn="l"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4A: 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shape statistics of </a:t>
            </a:r>
            <a:r>
              <a:rPr lang="en-US" sz="21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 the error regions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930722" lvl="1" indent="-342900" algn="l"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4B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In what regions of the organ are we most likely to see errors?</a:t>
            </a:r>
          </a:p>
          <a:p>
            <a:pPr marL="1387922" lvl="2" indent="-34290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we have a heatmap on the organ that tells us likelihood of AI-based segmentation model making an error in that region?</a:t>
            </a:r>
          </a:p>
        </p:txBody>
      </p:sp>
    </p:spTree>
    <p:extLst>
      <p:ext uri="{BB962C8B-B14F-4D97-AF65-F5344CB8AC3E}">
        <p14:creationId xmlns:p14="http://schemas.microsoft.com/office/powerpoint/2010/main" val="237638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7767-1654-DFC5-DDE0-B203D2B1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C88EE3-5F88-3DBB-1B67-BB7F548C7A20}"/>
              </a:ext>
            </a:extLst>
          </p:cNvPr>
          <p:cNvSpPr txBox="1"/>
          <p:nvPr/>
        </p:nvSpPr>
        <p:spPr>
          <a:xfrm>
            <a:off x="102268" y="3799329"/>
            <a:ext cx="144258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17084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0004_A_16x9.pptx" id="{1EFF0B4C-A01C-CF4D-9DD2-C3955CF36106}" vid="{DB49DDB5-AF63-2F47-A444-457006139DFE}"/>
    </a:ext>
  </a:extLst>
</a:theme>
</file>

<file path=docMetadata/LabelInfo.xml><?xml version="1.0" encoding="utf-8"?>
<clbl:labelList xmlns:clbl="http://schemas.microsoft.com/office/2020/mipLabelMetadata">
  <clbl:label id="{65ce1208-e929-4ec4-be64-9138d78922c0}" enabled="1" method="Standard" siteId="{22340fa8-9226-4871-b677-d3b3e377af72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sjgs-ppt-0004-a-16x9</Template>
  <TotalTime>3874</TotalTime>
  <Words>269</Words>
  <Application>Microsoft Office PowerPoint</Application>
  <PresentationFormat>Custom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Sarkar, Suryadipto</dc:creator>
  <cp:lastModifiedBy>Sarkar, Suryadipto</cp:lastModifiedBy>
  <cp:revision>48</cp:revision>
  <dcterms:created xsi:type="dcterms:W3CDTF">2025-08-28T16:18:41Z</dcterms:created>
  <dcterms:modified xsi:type="dcterms:W3CDTF">2026-01-07T17:40:31Z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Theme:3</vt:lpwstr>
  </property>
  <property fmtid="{D5CDD505-2E9C-101B-9397-08002B2CF9AE}" pid="3" name="ClassificationContentMarkingFooterText">
    <vt:lpwstr>St. Jude - Confidential</vt:lpwstr>
  </property>
</Properties>
</file>